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312" r:id="rId4"/>
    <p:sldId id="313" r:id="rId5"/>
    <p:sldId id="291" r:id="rId6"/>
    <p:sldId id="258" r:id="rId7"/>
    <p:sldId id="293" r:id="rId8"/>
    <p:sldId id="259" r:id="rId9"/>
    <p:sldId id="264" r:id="rId10"/>
    <p:sldId id="328" r:id="rId11"/>
    <p:sldId id="266" r:id="rId12"/>
    <p:sldId id="271" r:id="rId13"/>
    <p:sldId id="305" r:id="rId14"/>
    <p:sldId id="317" r:id="rId15"/>
    <p:sldId id="272" r:id="rId16"/>
    <p:sldId id="315" r:id="rId17"/>
    <p:sldId id="316" r:id="rId18"/>
    <p:sldId id="321" r:id="rId19"/>
    <p:sldId id="318" r:id="rId20"/>
    <p:sldId id="322" r:id="rId21"/>
    <p:sldId id="270" r:id="rId22"/>
    <p:sldId id="319" r:id="rId23"/>
    <p:sldId id="324" r:id="rId24"/>
    <p:sldId id="320" r:id="rId25"/>
    <p:sldId id="338" r:id="rId26"/>
    <p:sldId id="329" r:id="rId27"/>
    <p:sldId id="325" r:id="rId28"/>
    <p:sldId id="336" r:id="rId29"/>
    <p:sldId id="326" r:id="rId30"/>
    <p:sldId id="330" r:id="rId31"/>
    <p:sldId id="331" r:id="rId32"/>
    <p:sldId id="332" r:id="rId33"/>
    <p:sldId id="334" r:id="rId34"/>
    <p:sldId id="333" r:id="rId35"/>
    <p:sldId id="335" r:id="rId36"/>
    <p:sldId id="337" r:id="rId37"/>
    <p:sldId id="282" r:id="rId38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195"/>
    <a:srgbClr val="E83B91"/>
    <a:srgbClr val="944283"/>
    <a:srgbClr val="7F2D82"/>
    <a:srgbClr val="764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/>
    <p:restoredTop sz="94674"/>
  </p:normalViewPr>
  <p:slideViewPr>
    <p:cSldViewPr snapToGrid="0" snapToObjects="1">
      <p:cViewPr varScale="1">
        <p:scale>
          <a:sx n="147" d="100"/>
          <a:sy n="147" d="100"/>
        </p:scale>
        <p:origin x="3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841B04-3009-4097-AF02-531F65E91F41}" type="doc">
      <dgm:prSet loTypeId="urn:microsoft.com/office/officeart/2005/8/layout/hChevron3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67353914-0FCA-4120-AEF6-2B022CFE0BA4}">
      <dgm:prSet phldrT="[Texto]" phldr="1"/>
      <dgm:spPr/>
      <dgm:t>
        <a:bodyPr/>
        <a:lstStyle/>
        <a:p>
          <a:endParaRPr lang="es-CO" dirty="0"/>
        </a:p>
      </dgm:t>
    </dgm:pt>
    <dgm:pt modelId="{AD07AA85-DA93-4AB4-8241-74DB5BD1A5DC}" type="parTrans" cxnId="{F8C0B1B4-65FB-4049-8CD3-23EB0A996069}">
      <dgm:prSet/>
      <dgm:spPr/>
      <dgm:t>
        <a:bodyPr/>
        <a:lstStyle/>
        <a:p>
          <a:endParaRPr lang="es-CO"/>
        </a:p>
      </dgm:t>
    </dgm:pt>
    <dgm:pt modelId="{DC497494-7927-47CC-B2E8-FBD5EE24EACA}" type="sibTrans" cxnId="{F8C0B1B4-65FB-4049-8CD3-23EB0A996069}">
      <dgm:prSet/>
      <dgm:spPr/>
      <dgm:t>
        <a:bodyPr/>
        <a:lstStyle/>
        <a:p>
          <a:endParaRPr lang="es-CO"/>
        </a:p>
      </dgm:t>
    </dgm:pt>
    <dgm:pt modelId="{BDADB55C-BB83-429A-B632-E287817C7F4E}">
      <dgm:prSet phldrT="[Texto]"/>
      <dgm:spPr/>
      <dgm:t>
        <a:bodyPr/>
        <a:lstStyle/>
        <a:p>
          <a:r>
            <a:rPr lang="es-CO" dirty="0"/>
            <a:t>Por Mejorar</a:t>
          </a:r>
        </a:p>
      </dgm:t>
    </dgm:pt>
    <dgm:pt modelId="{581F182D-9BDE-4174-96D9-58D8C3FF3BE3}" type="parTrans" cxnId="{9D77FECB-FC01-4F04-9806-892E6D81D5AC}">
      <dgm:prSet/>
      <dgm:spPr/>
      <dgm:t>
        <a:bodyPr/>
        <a:lstStyle/>
        <a:p>
          <a:endParaRPr lang="es-CO"/>
        </a:p>
      </dgm:t>
    </dgm:pt>
    <dgm:pt modelId="{85C41545-BDCE-49F3-8E1E-EB9645888D1C}" type="sibTrans" cxnId="{9D77FECB-FC01-4F04-9806-892E6D81D5AC}">
      <dgm:prSet/>
      <dgm:spPr/>
      <dgm:t>
        <a:bodyPr/>
        <a:lstStyle/>
        <a:p>
          <a:endParaRPr lang="es-CO"/>
        </a:p>
      </dgm:t>
    </dgm:pt>
    <dgm:pt modelId="{31CAB6E2-B0E5-47B1-BCD9-065E8489E1AF}">
      <dgm:prSet phldrT="[Texto]" phldr="1"/>
      <dgm:spPr/>
      <dgm:t>
        <a:bodyPr/>
        <a:lstStyle/>
        <a:p>
          <a:endParaRPr lang="es-CO"/>
        </a:p>
      </dgm:t>
    </dgm:pt>
    <dgm:pt modelId="{2FBEC3B2-295A-4271-B7FE-D6C1F937F572}" type="parTrans" cxnId="{0718CEA6-5A92-45BF-9014-EE0BD3BCF036}">
      <dgm:prSet/>
      <dgm:spPr/>
      <dgm:t>
        <a:bodyPr/>
        <a:lstStyle/>
        <a:p>
          <a:endParaRPr lang="es-CO"/>
        </a:p>
      </dgm:t>
    </dgm:pt>
    <dgm:pt modelId="{B80C4D6D-7320-4C13-9977-AC4C136C21C3}" type="sibTrans" cxnId="{0718CEA6-5A92-45BF-9014-EE0BD3BCF036}">
      <dgm:prSet/>
      <dgm:spPr/>
      <dgm:t>
        <a:bodyPr/>
        <a:lstStyle/>
        <a:p>
          <a:endParaRPr lang="es-CO"/>
        </a:p>
      </dgm:t>
    </dgm:pt>
    <dgm:pt modelId="{E5A44254-6913-4C62-9574-BE0A6A002B4F}">
      <dgm:prSet phldrT="[Texto]"/>
      <dgm:spPr/>
      <dgm:t>
        <a:bodyPr/>
        <a:lstStyle/>
        <a:p>
          <a:r>
            <a:rPr lang="es-CO" dirty="0"/>
            <a:t>Lo Bueno</a:t>
          </a:r>
        </a:p>
      </dgm:t>
    </dgm:pt>
    <dgm:pt modelId="{05ED3B36-29F1-4A26-B147-8D4E34168CD3}" type="parTrans" cxnId="{E02ADEBB-D842-4752-B4E6-BB5257CF0DF6}">
      <dgm:prSet/>
      <dgm:spPr/>
      <dgm:t>
        <a:bodyPr/>
        <a:lstStyle/>
        <a:p>
          <a:endParaRPr lang="es-CO"/>
        </a:p>
      </dgm:t>
    </dgm:pt>
    <dgm:pt modelId="{EEA88579-DD73-4873-B92F-21BFE77A3187}" type="sibTrans" cxnId="{E02ADEBB-D842-4752-B4E6-BB5257CF0DF6}">
      <dgm:prSet/>
      <dgm:spPr/>
      <dgm:t>
        <a:bodyPr/>
        <a:lstStyle/>
        <a:p>
          <a:endParaRPr lang="es-CO"/>
        </a:p>
      </dgm:t>
    </dgm:pt>
    <dgm:pt modelId="{E7FC4DCD-6EFA-493F-AAAF-ED932746EB4A}">
      <dgm:prSet phldrT="[Texto]" phldr="1"/>
      <dgm:spPr/>
      <dgm:t>
        <a:bodyPr/>
        <a:lstStyle/>
        <a:p>
          <a:endParaRPr lang="es-CO" dirty="0"/>
        </a:p>
      </dgm:t>
    </dgm:pt>
    <dgm:pt modelId="{CC029E32-87F1-4F34-90EA-870E0A2445DE}" type="parTrans" cxnId="{FD4E5D9C-E200-4C52-AD43-D8DEACD26F54}">
      <dgm:prSet/>
      <dgm:spPr/>
      <dgm:t>
        <a:bodyPr/>
        <a:lstStyle/>
        <a:p>
          <a:endParaRPr lang="es-CO"/>
        </a:p>
      </dgm:t>
    </dgm:pt>
    <dgm:pt modelId="{206295C9-C620-4D35-9A45-C836C74C743F}" type="sibTrans" cxnId="{FD4E5D9C-E200-4C52-AD43-D8DEACD26F54}">
      <dgm:prSet/>
      <dgm:spPr/>
      <dgm:t>
        <a:bodyPr/>
        <a:lstStyle/>
        <a:p>
          <a:endParaRPr lang="es-CO"/>
        </a:p>
      </dgm:t>
    </dgm:pt>
    <dgm:pt modelId="{1215556F-CF19-46E0-8F46-9EB3DB074A90}">
      <dgm:prSet phldrT="[Texto]"/>
      <dgm:spPr/>
      <dgm:t>
        <a:bodyPr/>
        <a:lstStyle/>
        <a:p>
          <a:r>
            <a:rPr lang="es-CO" dirty="0"/>
            <a:t>Lo Malo</a:t>
          </a:r>
        </a:p>
      </dgm:t>
    </dgm:pt>
    <dgm:pt modelId="{3EF9163F-BD81-44C9-A06D-9401D1D04ED3}" type="parTrans" cxnId="{FE9DD6F3-4ED3-4729-8BE4-529EFDDD41CF}">
      <dgm:prSet/>
      <dgm:spPr/>
      <dgm:t>
        <a:bodyPr/>
        <a:lstStyle/>
        <a:p>
          <a:endParaRPr lang="es-CO"/>
        </a:p>
      </dgm:t>
    </dgm:pt>
    <dgm:pt modelId="{70669C70-3CDA-4FB6-A148-BEDF1BF824D9}" type="sibTrans" cxnId="{FE9DD6F3-4ED3-4729-8BE4-529EFDDD41CF}">
      <dgm:prSet/>
      <dgm:spPr/>
      <dgm:t>
        <a:bodyPr/>
        <a:lstStyle/>
        <a:p>
          <a:endParaRPr lang="es-CO"/>
        </a:p>
      </dgm:t>
    </dgm:pt>
    <dgm:pt modelId="{413FA49E-4017-4661-95EF-2EA072BA5C7B}" type="pres">
      <dgm:prSet presAssocID="{B6841B04-3009-4097-AF02-531F65E91F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6C8F5DA6-A71E-4FB1-AFC5-05DFFDAAAAD7}" type="pres">
      <dgm:prSet presAssocID="{67353914-0FCA-4120-AEF6-2B022CFE0BA4}" presName="parAndCh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1BDD4CA-E6AF-4C03-BD64-5F9EE541CCFA}" type="pres">
      <dgm:prSet presAssocID="{DC497494-7927-47CC-B2E8-FBD5EE24EACA}" presName="parAndChSpace" presStyleCnt="0"/>
      <dgm:spPr/>
    </dgm:pt>
    <dgm:pt modelId="{88B2AA1A-EAF9-4783-B394-81FD32A33F7F}" type="pres">
      <dgm:prSet presAssocID="{31CAB6E2-B0E5-47B1-BCD9-065E8489E1AF}" presName="parAndCh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A49AC2E-2671-42A1-BCCD-6672D75CECC2}" type="pres">
      <dgm:prSet presAssocID="{B80C4D6D-7320-4C13-9977-AC4C136C21C3}" presName="parAndChSpace" presStyleCnt="0"/>
      <dgm:spPr/>
    </dgm:pt>
    <dgm:pt modelId="{3324A55A-4E9D-482F-B971-71B4E23C8D64}" type="pres">
      <dgm:prSet presAssocID="{E7FC4DCD-6EFA-493F-AAAF-ED932746EB4A}" presName="parAndCh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E9DD6F3-4ED3-4729-8BE4-529EFDDD41CF}" srcId="{E7FC4DCD-6EFA-493F-AAAF-ED932746EB4A}" destId="{1215556F-CF19-46E0-8F46-9EB3DB074A90}" srcOrd="0" destOrd="0" parTransId="{3EF9163F-BD81-44C9-A06D-9401D1D04ED3}" sibTransId="{70669C70-3CDA-4FB6-A148-BEDF1BF824D9}"/>
    <dgm:cxn modelId="{84F51499-195C-4F46-A67D-8ADE80383634}" type="presOf" srcId="{E5A44254-6913-4C62-9574-BE0A6A002B4F}" destId="{88B2AA1A-EAF9-4783-B394-81FD32A33F7F}" srcOrd="0" destOrd="1" presId="urn:microsoft.com/office/officeart/2005/8/layout/hChevron3"/>
    <dgm:cxn modelId="{FD4E5D9C-E200-4C52-AD43-D8DEACD26F54}" srcId="{B6841B04-3009-4097-AF02-531F65E91F41}" destId="{E7FC4DCD-6EFA-493F-AAAF-ED932746EB4A}" srcOrd="2" destOrd="0" parTransId="{CC029E32-87F1-4F34-90EA-870E0A2445DE}" sibTransId="{206295C9-C620-4D35-9A45-C836C74C743F}"/>
    <dgm:cxn modelId="{9D77FECB-FC01-4F04-9806-892E6D81D5AC}" srcId="{67353914-0FCA-4120-AEF6-2B022CFE0BA4}" destId="{BDADB55C-BB83-429A-B632-E287817C7F4E}" srcOrd="0" destOrd="0" parTransId="{581F182D-9BDE-4174-96D9-58D8C3FF3BE3}" sibTransId="{85C41545-BDCE-49F3-8E1E-EB9645888D1C}"/>
    <dgm:cxn modelId="{44ED2647-E076-4106-8B94-0B6E28AE37A6}" type="presOf" srcId="{BDADB55C-BB83-429A-B632-E287817C7F4E}" destId="{6C8F5DA6-A71E-4FB1-AFC5-05DFFDAAAAD7}" srcOrd="0" destOrd="1" presId="urn:microsoft.com/office/officeart/2005/8/layout/hChevron3"/>
    <dgm:cxn modelId="{1D511DF3-15AE-4D5B-AD24-B438E36A584A}" type="presOf" srcId="{67353914-0FCA-4120-AEF6-2B022CFE0BA4}" destId="{6C8F5DA6-A71E-4FB1-AFC5-05DFFDAAAAD7}" srcOrd="0" destOrd="0" presId="urn:microsoft.com/office/officeart/2005/8/layout/hChevron3"/>
    <dgm:cxn modelId="{F8C0B1B4-65FB-4049-8CD3-23EB0A996069}" srcId="{B6841B04-3009-4097-AF02-531F65E91F41}" destId="{67353914-0FCA-4120-AEF6-2B022CFE0BA4}" srcOrd="0" destOrd="0" parTransId="{AD07AA85-DA93-4AB4-8241-74DB5BD1A5DC}" sibTransId="{DC497494-7927-47CC-B2E8-FBD5EE24EACA}"/>
    <dgm:cxn modelId="{A2D010E7-2987-4BDB-AE8D-015F42BD620D}" type="presOf" srcId="{31CAB6E2-B0E5-47B1-BCD9-065E8489E1AF}" destId="{88B2AA1A-EAF9-4783-B394-81FD32A33F7F}" srcOrd="0" destOrd="0" presId="urn:microsoft.com/office/officeart/2005/8/layout/hChevron3"/>
    <dgm:cxn modelId="{CC2BB811-7B1D-4CEC-B636-661EF626037E}" type="presOf" srcId="{B6841B04-3009-4097-AF02-531F65E91F41}" destId="{413FA49E-4017-4661-95EF-2EA072BA5C7B}" srcOrd="0" destOrd="0" presId="urn:microsoft.com/office/officeart/2005/8/layout/hChevron3"/>
    <dgm:cxn modelId="{20D12F2B-C4A3-43CB-9D45-87DED6CB7A5C}" type="presOf" srcId="{E7FC4DCD-6EFA-493F-AAAF-ED932746EB4A}" destId="{3324A55A-4E9D-482F-B971-71B4E23C8D64}" srcOrd="0" destOrd="0" presId="urn:microsoft.com/office/officeart/2005/8/layout/hChevron3"/>
    <dgm:cxn modelId="{0718CEA6-5A92-45BF-9014-EE0BD3BCF036}" srcId="{B6841B04-3009-4097-AF02-531F65E91F41}" destId="{31CAB6E2-B0E5-47B1-BCD9-065E8489E1AF}" srcOrd="1" destOrd="0" parTransId="{2FBEC3B2-295A-4271-B7FE-D6C1F937F572}" sibTransId="{B80C4D6D-7320-4C13-9977-AC4C136C21C3}"/>
    <dgm:cxn modelId="{E02ADEBB-D842-4752-B4E6-BB5257CF0DF6}" srcId="{31CAB6E2-B0E5-47B1-BCD9-065E8489E1AF}" destId="{E5A44254-6913-4C62-9574-BE0A6A002B4F}" srcOrd="0" destOrd="0" parTransId="{05ED3B36-29F1-4A26-B147-8D4E34168CD3}" sibTransId="{EEA88579-DD73-4873-B92F-21BFE77A3187}"/>
    <dgm:cxn modelId="{F09A7949-A545-4498-9296-6CE2C26FA44D}" type="presOf" srcId="{1215556F-CF19-46E0-8F46-9EB3DB074A90}" destId="{3324A55A-4E9D-482F-B971-71B4E23C8D64}" srcOrd="0" destOrd="1" presId="urn:microsoft.com/office/officeart/2005/8/layout/hChevron3"/>
    <dgm:cxn modelId="{7540C7B5-9286-40CB-AB4E-1D22AA664262}" type="presParOf" srcId="{413FA49E-4017-4661-95EF-2EA072BA5C7B}" destId="{6C8F5DA6-A71E-4FB1-AFC5-05DFFDAAAAD7}" srcOrd="0" destOrd="0" presId="urn:microsoft.com/office/officeart/2005/8/layout/hChevron3"/>
    <dgm:cxn modelId="{2A1142BC-7E25-40CC-8FCF-DEAAE88FF3BF}" type="presParOf" srcId="{413FA49E-4017-4661-95EF-2EA072BA5C7B}" destId="{91BDD4CA-E6AF-4C03-BD64-5F9EE541CCFA}" srcOrd="1" destOrd="0" presId="urn:microsoft.com/office/officeart/2005/8/layout/hChevron3"/>
    <dgm:cxn modelId="{E809F2A1-8152-4F8E-8B44-ABF8DBAD8347}" type="presParOf" srcId="{413FA49E-4017-4661-95EF-2EA072BA5C7B}" destId="{88B2AA1A-EAF9-4783-B394-81FD32A33F7F}" srcOrd="2" destOrd="0" presId="urn:microsoft.com/office/officeart/2005/8/layout/hChevron3"/>
    <dgm:cxn modelId="{9513A9FF-F8FD-4D8A-A047-5DD0E5499304}" type="presParOf" srcId="{413FA49E-4017-4661-95EF-2EA072BA5C7B}" destId="{FA49AC2E-2671-42A1-BCCD-6672D75CECC2}" srcOrd="3" destOrd="0" presId="urn:microsoft.com/office/officeart/2005/8/layout/hChevron3"/>
    <dgm:cxn modelId="{5EB65A6D-EDFD-42AF-AC4A-22CA5E1AA3FB}" type="presParOf" srcId="{413FA49E-4017-4661-95EF-2EA072BA5C7B}" destId="{3324A55A-4E9D-482F-B971-71B4E23C8D6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F5DA6-A71E-4FB1-AFC5-05DFFDAAAAD7}">
      <dsp:nvSpPr>
        <dsp:cNvPr id="0" name=""/>
        <dsp:cNvSpPr/>
      </dsp:nvSpPr>
      <dsp:spPr>
        <a:xfrm>
          <a:off x="1720" y="337532"/>
          <a:ext cx="1504301" cy="1203441"/>
        </a:xfrm>
        <a:prstGeom prst="homePlate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068" tIns="55880" rIns="212274" bIns="5588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700" kern="1200" dirty="0"/>
            <a:t>Por Mejorar</a:t>
          </a:r>
        </a:p>
      </dsp:txBody>
      <dsp:txXfrm>
        <a:off x="1720" y="337532"/>
        <a:ext cx="1353871" cy="1203441"/>
      </dsp:txXfrm>
    </dsp:sp>
    <dsp:sp modelId="{88B2AA1A-EAF9-4783-B394-81FD32A33F7F}">
      <dsp:nvSpPr>
        <dsp:cNvPr id="0" name=""/>
        <dsp:cNvSpPr/>
      </dsp:nvSpPr>
      <dsp:spPr>
        <a:xfrm>
          <a:off x="1205161" y="337532"/>
          <a:ext cx="1504301" cy="1203441"/>
        </a:xfrm>
        <a:prstGeom prst="chevron">
          <a:avLst>
            <a:gd name="adj" fmla="val 25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068" tIns="55880" rIns="53068" bIns="5588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2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700" kern="1200" dirty="0"/>
            <a:t>Lo Bueno</a:t>
          </a:r>
        </a:p>
      </dsp:txBody>
      <dsp:txXfrm>
        <a:off x="1506021" y="337532"/>
        <a:ext cx="902581" cy="1203441"/>
      </dsp:txXfrm>
    </dsp:sp>
    <dsp:sp modelId="{3324A55A-4E9D-482F-B971-71B4E23C8D64}">
      <dsp:nvSpPr>
        <dsp:cNvPr id="0" name=""/>
        <dsp:cNvSpPr/>
      </dsp:nvSpPr>
      <dsp:spPr>
        <a:xfrm>
          <a:off x="2408602" y="337532"/>
          <a:ext cx="1504301" cy="1203441"/>
        </a:xfrm>
        <a:prstGeom prst="chevron">
          <a:avLst>
            <a:gd name="adj" fmla="val 25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068" tIns="55880" rIns="53068" bIns="5588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700" kern="1200" dirty="0"/>
            <a:t>Lo Malo</a:t>
          </a:r>
        </a:p>
      </dsp:txBody>
      <dsp:txXfrm>
        <a:off x="2709462" y="337532"/>
        <a:ext cx="902581" cy="1203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8201-7638-244A-8D70-080CDF1F7895}" type="datetimeFigureOut">
              <a:rPr lang="es-ES_tradnl" smtClean="0"/>
              <a:t>14/11/2018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50A29-C914-F841-A8DB-DBE17762FAC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623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14/11/2018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ww.cadenacritica.com/el-sprint-o-iteracion-en-scru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Product Owner</a:t>
            </a:r>
            <a:endParaRPr lang="es-CO" sz="40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CO" sz="28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  <a:endParaRPr lang="es-CO" sz="4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r>
              <a:rPr lang="nl-NL" sz="1200" dirty="0">
                <a:solidFill>
                  <a:schemeClr val="bg1"/>
                </a:solidFill>
              </a:rPr>
              <a:t>IN-RD-02, Versión 9.0 de 20170629</a:t>
            </a:r>
            <a:endParaRPr lang="pt-BR" sz="1200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endParaRPr lang="es-CO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79"/>
            <a:ext cx="4979337" cy="1559859"/>
          </a:xfrm>
          <a:prstGeom prst="rect">
            <a:avLst/>
          </a:prstGeom>
        </p:spPr>
      </p:pic>
      <p:pic>
        <p:nvPicPr>
          <p:cNvPr id="7" name="Picture 2" descr="Resultado de imagen para gantt proyecto de software cascada">
            <a:extLst>
              <a:ext uri="{FF2B5EF4-FFF2-40B4-BE49-F238E27FC236}">
                <a16:creationId xmlns:a16="http://schemas.microsoft.com/office/drawing/2014/main" id="{DDFC5405-B19C-4D7D-A304-1818C3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68" y="1347852"/>
            <a:ext cx="5562772" cy="335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711443" y="1207334"/>
            <a:ext cx="5986021" cy="363874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81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03B329-B213-4800-B0A6-74FD3B06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491485"/>
            <a:ext cx="6496049" cy="4190096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352549" y="485774"/>
            <a:ext cx="6496051" cy="421957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613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885000" y="2162300"/>
            <a:ext cx="406255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sz="3600" b="1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Alternativa AGIL</a:t>
            </a: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3B91">
                <a:tint val="45000"/>
                <a:satMod val="400000"/>
              </a:srgbClr>
            </a:duotone>
          </a:blip>
          <a:srcRect l="14638" t="10863" r="15419" b="14931"/>
          <a:stretch/>
        </p:blipFill>
        <p:spPr>
          <a:xfrm>
            <a:off x="1209836" y="779929"/>
            <a:ext cx="6695300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6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732256" y="350572"/>
            <a:ext cx="42703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CONSTRUCCIÓN SOFTWARE</a:t>
            </a:r>
          </a:p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 ITERATIVO E INCREMENTAL</a:t>
            </a:r>
            <a:endParaRPr lang="es-ES" sz="20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 descr="http://2.bp.blogspot.com/-Bb-NLUE5Zjc/VFTxMt1zEKI/AAAAAAAAAQc/fn2c-Ed3bME/s1600/itera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26" y="1543151"/>
            <a:ext cx="5788550" cy="156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4.bp.blogspot.com/-Hr0pi64aKGE/VFTxSSM2ngI/AAAAAAAAAQk/XH_3-JkxNl8/s1600/incremen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67" y="3424704"/>
            <a:ext cx="5788509" cy="15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673895" y="1277512"/>
            <a:ext cx="10887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Ágil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638127" y="3093080"/>
            <a:ext cx="13676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No Ágil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5415"/>
            <a:ext cx="4979337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1026" name="Picture 2" descr="https://www.scaledagileframework.com/wp-content/uploads/2018/07/BP_45_Essenti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4" y="1752600"/>
            <a:ext cx="7926144" cy="31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led Agile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7" y="1233211"/>
            <a:ext cx="3505200" cy="3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5" name="Picture 2" descr="https://i2.wp.com/julibetancur.files.wordpress.com/2015/08/scrum.png?w=1000&amp;h=&amp;crop&amp;ssl=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1814" r="4981" b="1814"/>
          <a:stretch/>
        </p:blipFill>
        <p:spPr bwMode="auto">
          <a:xfrm rot="21168427">
            <a:off x="559198" y="1643390"/>
            <a:ext cx="4256823" cy="28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2" r="4848" b="4400"/>
          <a:stretch/>
        </p:blipFill>
        <p:spPr bwMode="auto">
          <a:xfrm rot="519949">
            <a:off x="5491865" y="1555485"/>
            <a:ext cx="3318169" cy="298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6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27200" y="1915608"/>
            <a:ext cx="6637483" cy="994172"/>
          </a:xfrm>
        </p:spPr>
        <p:txBody>
          <a:bodyPr>
            <a:noAutofit/>
          </a:bodyPr>
          <a:lstStyle/>
          <a:p>
            <a:r>
              <a:rPr lang="es-CO" sz="4400" b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 del Product Owner</a:t>
            </a:r>
            <a:endParaRPr lang="es-CO" sz="4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771395" y="278064"/>
            <a:ext cx="7517366" cy="4728545"/>
            <a:chOff x="394734" y="1296053"/>
            <a:chExt cx="8411136" cy="5312092"/>
          </a:xfrm>
        </p:grpSpPr>
        <p:sp>
          <p:nvSpPr>
            <p:cNvPr id="27" name="2 Rectángulo"/>
            <p:cNvSpPr/>
            <p:nvPr/>
          </p:nvSpPr>
          <p:spPr>
            <a:xfrm>
              <a:off x="826809" y="1366081"/>
              <a:ext cx="78663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dirty="0"/>
                <a:t> </a:t>
              </a:r>
            </a:p>
            <a:p>
              <a:r>
                <a:rPr lang="es-CO" dirty="0"/>
                <a:t/>
              </a:r>
              <a:br>
                <a:rPr lang="es-CO" dirty="0"/>
              </a:br>
              <a:endParaRPr lang="es-CO" dirty="0"/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6773422A-849E-4E77-B122-A5D1F328DCD4}"/>
                </a:ext>
              </a:extLst>
            </p:cNvPr>
            <p:cNvGrpSpPr/>
            <p:nvPr/>
          </p:nvGrpSpPr>
          <p:grpSpPr>
            <a:xfrm>
              <a:off x="1264414" y="1618399"/>
              <a:ext cx="1945725" cy="1103711"/>
              <a:chOff x="241392" y="2057399"/>
              <a:chExt cx="1945725" cy="1103711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63F59A5C-E5DD-4DCB-B986-A89664D6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00087" y="2057399"/>
                <a:ext cx="1000125" cy="828675"/>
              </a:xfrm>
              <a:prstGeom prst="rect">
                <a:avLst/>
              </a:prstGeom>
            </p:spPr>
          </p:pic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E936D226-005C-4F75-B003-0533E9AADE5C}"/>
                  </a:ext>
                </a:extLst>
              </p:cNvPr>
              <p:cNvSpPr txBox="1"/>
              <p:nvPr/>
            </p:nvSpPr>
            <p:spPr>
              <a:xfrm>
                <a:off x="241392" y="2791778"/>
                <a:ext cx="1945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Visión del Negocio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4CF558B-CFF3-45BD-8252-098B83CED710}"/>
                </a:ext>
              </a:extLst>
            </p:cNvPr>
            <p:cNvGrpSpPr/>
            <p:nvPr/>
          </p:nvGrpSpPr>
          <p:grpSpPr>
            <a:xfrm>
              <a:off x="394734" y="3475560"/>
              <a:ext cx="1849930" cy="1152433"/>
              <a:chOff x="411591" y="3620453"/>
              <a:chExt cx="1849930" cy="1152433"/>
            </a:xfrm>
          </p:grpSpPr>
          <p:pic>
            <p:nvPicPr>
              <p:cNvPr id="32" name="Imagen 31">
                <a:extLst>
                  <a:ext uri="{FF2B5EF4-FFF2-40B4-BE49-F238E27FC236}">
                    <a16:creationId xmlns:a16="http://schemas.microsoft.com/office/drawing/2014/main" id="{07121B3E-EACC-4E0B-A2E2-D97B6BBAE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212" y="3620453"/>
                <a:ext cx="762000" cy="866775"/>
              </a:xfrm>
              <a:prstGeom prst="rect">
                <a:avLst/>
              </a:prstGeom>
            </p:spPr>
          </p:pic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E5EBC064-DD59-4780-8DD0-B13527FA54E0}"/>
                  </a:ext>
                </a:extLst>
              </p:cNvPr>
              <p:cNvSpPr txBox="1"/>
              <p:nvPr/>
            </p:nvSpPr>
            <p:spPr>
              <a:xfrm>
                <a:off x="411591" y="4403554"/>
                <a:ext cx="184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Refina el </a:t>
                </a:r>
                <a:r>
                  <a:rPr lang="es-CO" b="1" dirty="0" err="1"/>
                  <a:t>BackLog</a:t>
                </a:r>
                <a:endParaRPr lang="es-CO" b="1" dirty="0"/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270A27DC-6CF4-49C0-923F-A9004A9A894C}"/>
                </a:ext>
              </a:extLst>
            </p:cNvPr>
            <p:cNvGrpSpPr/>
            <p:nvPr/>
          </p:nvGrpSpPr>
          <p:grpSpPr>
            <a:xfrm>
              <a:off x="5077711" y="5728337"/>
              <a:ext cx="1843774" cy="791412"/>
              <a:chOff x="2935256" y="3715775"/>
              <a:chExt cx="1843774" cy="791412"/>
            </a:xfrm>
          </p:grpSpPr>
          <p:pic>
            <p:nvPicPr>
              <p:cNvPr id="35" name="Imagen 34">
                <a:extLst>
                  <a:ext uri="{FF2B5EF4-FFF2-40B4-BE49-F238E27FC236}">
                    <a16:creationId xmlns:a16="http://schemas.microsoft.com/office/drawing/2014/main" id="{5E1353CC-D99E-4056-BDED-643B4FBA8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6702" y="3715775"/>
                <a:ext cx="981075" cy="428625"/>
              </a:xfrm>
              <a:prstGeom prst="rect">
                <a:avLst/>
              </a:prstGeom>
            </p:spPr>
          </p:pic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293EAFBB-8129-45F3-BC2D-547940E6E3C5}"/>
                  </a:ext>
                </a:extLst>
              </p:cNvPr>
              <p:cNvSpPr txBox="1"/>
              <p:nvPr/>
            </p:nvSpPr>
            <p:spPr>
              <a:xfrm>
                <a:off x="2935256" y="4137855"/>
                <a:ext cx="184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Decide que Hacer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ADAA5C8-016F-4978-87CA-816FFB9755F9}"/>
                </a:ext>
              </a:extLst>
            </p:cNvPr>
            <p:cNvGrpSpPr/>
            <p:nvPr/>
          </p:nvGrpSpPr>
          <p:grpSpPr>
            <a:xfrm>
              <a:off x="457200" y="5362513"/>
              <a:ext cx="3350982" cy="1245632"/>
              <a:chOff x="5094833" y="4322521"/>
              <a:chExt cx="3350982" cy="1245632"/>
            </a:xfrm>
          </p:grpSpPr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C4D7BEEC-553F-4131-A475-73E685F1C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6930" y="4322521"/>
                <a:ext cx="1485900" cy="876300"/>
              </a:xfrm>
              <a:prstGeom prst="rect">
                <a:avLst/>
              </a:prstGeom>
            </p:spPr>
          </p:pic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22ADF38B-AE1A-4177-9638-FFFB7B87A001}"/>
                  </a:ext>
                </a:extLst>
              </p:cNvPr>
              <p:cNvSpPr txBox="1"/>
              <p:nvPr/>
            </p:nvSpPr>
            <p:spPr>
              <a:xfrm>
                <a:off x="5094833" y="5198821"/>
                <a:ext cx="3350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Decide cunado Salir a Producción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AB3FEC2A-A868-464B-95FB-80DEA4AA3B28}"/>
                </a:ext>
              </a:extLst>
            </p:cNvPr>
            <p:cNvGrpSpPr/>
            <p:nvPr/>
          </p:nvGrpSpPr>
          <p:grpSpPr>
            <a:xfrm>
              <a:off x="6297241" y="3496992"/>
              <a:ext cx="1918923" cy="1288983"/>
              <a:chOff x="6053847" y="3849963"/>
              <a:chExt cx="1918923" cy="1288983"/>
            </a:xfrm>
          </p:grpSpPr>
          <p:pic>
            <p:nvPicPr>
              <p:cNvPr id="41" name="Picture 2" descr="Resultado de imagen para lupa garabato">
                <a:extLst>
                  <a:ext uri="{FF2B5EF4-FFF2-40B4-BE49-F238E27FC236}">
                    <a16:creationId xmlns:a16="http://schemas.microsoft.com/office/drawing/2014/main" id="{ABCCBF9E-2DE3-4C49-B098-83F079A877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459164" y="3849963"/>
                <a:ext cx="922923" cy="922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527FB93A-4E86-4CE8-A599-DBD3939095AB}"/>
                  </a:ext>
                </a:extLst>
              </p:cNvPr>
              <p:cNvSpPr txBox="1"/>
              <p:nvPr/>
            </p:nvSpPr>
            <p:spPr>
              <a:xfrm>
                <a:off x="6053847" y="4769614"/>
                <a:ext cx="191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Valida el Producto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55C789D0-AA7E-4749-A1FE-A2F9F94A5E63}"/>
                </a:ext>
              </a:extLst>
            </p:cNvPr>
            <p:cNvGrpSpPr/>
            <p:nvPr/>
          </p:nvGrpSpPr>
          <p:grpSpPr>
            <a:xfrm>
              <a:off x="5116142" y="1296053"/>
              <a:ext cx="3689728" cy="1581139"/>
              <a:chOff x="3396343" y="1579971"/>
              <a:chExt cx="3689728" cy="1581139"/>
            </a:xfrm>
          </p:grpSpPr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494083A-FC11-4ED3-90BD-ABC272A54467}"/>
                  </a:ext>
                </a:extLst>
              </p:cNvPr>
              <p:cNvSpPr txBox="1"/>
              <p:nvPr/>
            </p:nvSpPr>
            <p:spPr>
              <a:xfrm>
                <a:off x="3396343" y="2791778"/>
                <a:ext cx="3689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Priorizar Funcionalidades a Construir</a:t>
                </a:r>
              </a:p>
            </p:txBody>
          </p:sp>
          <p:pic>
            <p:nvPicPr>
              <p:cNvPr id="45" name="Picture 4" descr="Resultado de imagen para product backlog scrum">
                <a:extLst>
                  <a:ext uri="{FF2B5EF4-FFF2-40B4-BE49-F238E27FC236}">
                    <a16:creationId xmlns:a16="http://schemas.microsoft.com/office/drawing/2014/main" id="{815B5B6E-D1DF-463C-ADA2-5ED8C99A4C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417" y="1579971"/>
                <a:ext cx="1487851" cy="1105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6" descr="Resultado de imagen para product owner icon">
              <a:extLst>
                <a:ext uri="{FF2B5EF4-FFF2-40B4-BE49-F238E27FC236}">
                  <a16:creationId xmlns:a16="http://schemas.microsoft.com/office/drawing/2014/main" id="{9099BC8B-E789-4F26-9175-F694F6B9C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401" y="3038025"/>
              <a:ext cx="1877033" cy="187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Flecha: a la derecha con bandas 20">
              <a:extLst>
                <a:ext uri="{FF2B5EF4-FFF2-40B4-BE49-F238E27FC236}">
                  <a16:creationId xmlns:a16="http://schemas.microsoft.com/office/drawing/2014/main" id="{E58D7247-3858-4A3D-B0B1-C4F6B0377708}"/>
                </a:ext>
              </a:extLst>
            </p:cNvPr>
            <p:cNvSpPr/>
            <p:nvPr/>
          </p:nvSpPr>
          <p:spPr>
            <a:xfrm rot="13413751">
              <a:off x="2918334" y="2984978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8" name="Flecha: a la derecha con bandas 25">
              <a:extLst>
                <a:ext uri="{FF2B5EF4-FFF2-40B4-BE49-F238E27FC236}">
                  <a16:creationId xmlns:a16="http://schemas.microsoft.com/office/drawing/2014/main" id="{4707F92D-771B-4161-A401-36188A4A3B1C}"/>
                </a:ext>
              </a:extLst>
            </p:cNvPr>
            <p:cNvSpPr/>
            <p:nvPr/>
          </p:nvSpPr>
          <p:spPr>
            <a:xfrm rot="18178156">
              <a:off x="4916187" y="2933857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Flecha: a la derecha con bandas 26">
              <a:extLst>
                <a:ext uri="{FF2B5EF4-FFF2-40B4-BE49-F238E27FC236}">
                  <a16:creationId xmlns:a16="http://schemas.microsoft.com/office/drawing/2014/main" id="{4DD98E8B-A301-421A-99D4-C3EF3B94DB9A}"/>
                </a:ext>
              </a:extLst>
            </p:cNvPr>
            <p:cNvSpPr/>
            <p:nvPr/>
          </p:nvSpPr>
          <p:spPr>
            <a:xfrm rot="10800000">
              <a:off x="2506589" y="3956449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0" name="Flecha: a la derecha con bandas 27">
              <a:extLst>
                <a:ext uri="{FF2B5EF4-FFF2-40B4-BE49-F238E27FC236}">
                  <a16:creationId xmlns:a16="http://schemas.microsoft.com/office/drawing/2014/main" id="{2DBD98E1-F51F-41DD-BB65-E0C05A5CEFE7}"/>
                </a:ext>
              </a:extLst>
            </p:cNvPr>
            <p:cNvSpPr/>
            <p:nvPr/>
          </p:nvSpPr>
          <p:spPr>
            <a:xfrm rot="7906072">
              <a:off x="2879491" y="5044500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1" name="Flecha: a la derecha con bandas 28">
              <a:extLst>
                <a:ext uri="{FF2B5EF4-FFF2-40B4-BE49-F238E27FC236}">
                  <a16:creationId xmlns:a16="http://schemas.microsoft.com/office/drawing/2014/main" id="{A1C93307-4AE7-4935-948D-72BB87C00862}"/>
                </a:ext>
              </a:extLst>
            </p:cNvPr>
            <p:cNvSpPr/>
            <p:nvPr/>
          </p:nvSpPr>
          <p:spPr>
            <a:xfrm rot="2946897">
              <a:off x="4804417" y="5086609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2" name="Flecha: a la derecha con bandas 29">
              <a:extLst>
                <a:ext uri="{FF2B5EF4-FFF2-40B4-BE49-F238E27FC236}">
                  <a16:creationId xmlns:a16="http://schemas.microsoft.com/office/drawing/2014/main" id="{DEF75E26-BC6F-44C4-AC23-5EA0005C9117}"/>
                </a:ext>
              </a:extLst>
            </p:cNvPr>
            <p:cNvSpPr/>
            <p:nvPr/>
          </p:nvSpPr>
          <p:spPr>
            <a:xfrm rot="21427293">
              <a:off x="5392457" y="4066431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3731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979337" cy="15598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1" y="4401671"/>
            <a:ext cx="1745669" cy="56477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397813" y="305370"/>
            <a:ext cx="2356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Mapa Personal</a:t>
            </a:r>
            <a:endParaRPr lang="es-ES_tradnl" sz="2400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CDC800-E091-44A7-8CB3-7A256804E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t="1400" r="1239" b="5543"/>
          <a:stretch/>
        </p:blipFill>
        <p:spPr>
          <a:xfrm>
            <a:off x="1802428" y="1082877"/>
            <a:ext cx="5065112" cy="37696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javiergarzas.com/wp-content/uploads/2014/02/rol_product_owner.jpg">
            <a:extLst>
              <a:ext uri="{FF2B5EF4-FFF2-40B4-BE49-F238E27FC236}">
                <a16:creationId xmlns:a16="http://schemas.microsoft.com/office/drawing/2014/main" id="{036A25F1-F03F-44EC-ADA5-B4AADA1AF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355" y="237640"/>
            <a:ext cx="6743246" cy="489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7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364148" y="2285362"/>
            <a:ext cx="8500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Construir ciudad que se identifiquen las personas y que </a:t>
            </a:r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la </a:t>
            </a:r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quieran cuidad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3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575789" y="523133"/>
            <a:ext cx="4485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Ceremonias - </a:t>
            </a:r>
            <a:r>
              <a:rPr lang="es-CO" sz="2400" b="1" i="1" dirty="0" err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Inception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336140" y="1482772"/>
            <a:ext cx="8596668" cy="636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1800" dirty="0"/>
              <a:t>Reunión de contextualización para que todos los actores tengan una idea clara de lo que se quiere y cual es el objetivo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7" name="Picture 2" descr="http://www.re-inventa.com/wp-content/uploads/Agile-Incepti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47" y="2310572"/>
            <a:ext cx="3293789" cy="222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re-inventa.com/wp-content/uploads/Agile-Incep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65" y="2698829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0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pareto">
            <a:extLst>
              <a:ext uri="{FF2B5EF4-FFF2-40B4-BE49-F238E27FC236}">
                <a16:creationId xmlns:a16="http://schemas.microsoft.com/office/drawing/2014/main" id="{596DA1C2-D793-4918-83D3-E3B20432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90" y="1195421"/>
            <a:ext cx="2418372" cy="181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hamburguesa simple">
            <a:extLst>
              <a:ext uri="{FF2B5EF4-FFF2-40B4-BE49-F238E27FC236}">
                <a16:creationId xmlns:a16="http://schemas.microsoft.com/office/drawing/2014/main" id="{B550880D-5A68-432A-80AC-814BCAD19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7761"/>
          <a:stretch/>
        </p:blipFill>
        <p:spPr bwMode="auto">
          <a:xfrm>
            <a:off x="881440" y="3464471"/>
            <a:ext cx="1412697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sultado de imagen para hamburguesa simple">
            <a:extLst>
              <a:ext uri="{FF2B5EF4-FFF2-40B4-BE49-F238E27FC236}">
                <a16:creationId xmlns:a16="http://schemas.microsoft.com/office/drawing/2014/main" id="{D478B9AE-2789-467E-8591-36A15B3D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3216422"/>
            <a:ext cx="1786436" cy="142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Resultado de imagen para hamburguesa simple con papas">
            <a:extLst>
              <a:ext uri="{FF2B5EF4-FFF2-40B4-BE49-F238E27FC236}">
                <a16:creationId xmlns:a16="http://schemas.microsoft.com/office/drawing/2014/main" id="{B8119735-9693-4FC2-B9EA-5DFD8353F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24" y="2927660"/>
            <a:ext cx="2290548" cy="17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875FEC-F947-4647-80B3-27879BE1D857}"/>
              </a:ext>
            </a:extLst>
          </p:cNvPr>
          <p:cNvSpPr txBox="1"/>
          <p:nvPr/>
        </p:nvSpPr>
        <p:spPr>
          <a:xfrm>
            <a:off x="1109327" y="4589502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305672A-8C1A-421D-A4EA-C86B5810F338}"/>
              </a:ext>
            </a:extLst>
          </p:cNvPr>
          <p:cNvSpPr txBox="1"/>
          <p:nvPr/>
        </p:nvSpPr>
        <p:spPr>
          <a:xfrm>
            <a:off x="3729309" y="4741902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1.1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7ECDC3E-EFCF-4F9B-BA34-C9F7B4419E37}"/>
              </a:ext>
            </a:extLst>
          </p:cNvPr>
          <p:cNvSpPr txBox="1"/>
          <p:nvPr/>
        </p:nvSpPr>
        <p:spPr>
          <a:xfrm>
            <a:off x="6524018" y="4752788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1.2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841792" y="336233"/>
            <a:ext cx="7002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600"/>
              </a:spcBef>
              <a:buClr>
                <a:srgbClr val="FFFFFF"/>
              </a:buClr>
              <a:buSzPts val="2000"/>
              <a:defRPr/>
            </a:pPr>
            <a:r>
              <a:rPr lang="es-CO" sz="3600" b="1" kern="0" dirty="0" smtClean="0">
                <a:solidFill>
                  <a:srgbClr val="095195"/>
                </a:solidFill>
              </a:rPr>
              <a:t>Artefacto - Mínimo </a:t>
            </a:r>
            <a:r>
              <a:rPr lang="es-CO" sz="3600" b="1" kern="0" dirty="0">
                <a:solidFill>
                  <a:srgbClr val="095195"/>
                </a:solidFill>
              </a:rPr>
              <a:t>Producto Viable</a:t>
            </a:r>
            <a:endParaRPr lang="es-CO" sz="3600" b="1" kern="0" dirty="0">
              <a:solidFill>
                <a:srgbClr val="095195"/>
              </a:solidFill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4596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206961" y="114500"/>
            <a:ext cx="4485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Artefacto - Historias Usuario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59" y="1433740"/>
            <a:ext cx="2316681" cy="207282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459" y="1409354"/>
            <a:ext cx="2316681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070100" y="148335"/>
            <a:ext cx="4194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Artefacto - </a:t>
            </a:r>
            <a:r>
              <a:rPr lang="es-CO" sz="2400" b="1" i="1" dirty="0" err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Backlog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Resultado de imagen para product backlog scrum">
            <a:extLst>
              <a:ext uri="{FF2B5EF4-FFF2-40B4-BE49-F238E27FC236}">
                <a16:creationId xmlns:a16="http://schemas.microsoft.com/office/drawing/2014/main" id="{815B5B6E-D1DF-463C-ADA2-5ED8C99A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876" y="723838"/>
            <a:ext cx="3994477" cy="295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879600" y="3840684"/>
            <a:ext cx="4194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CO" sz="2400" b="1" i="1" dirty="0" smtClean="0">
                <a:latin typeface="Arial" charset="0"/>
                <a:ea typeface="Arial" charset="0"/>
                <a:cs typeface="Arial" charset="0"/>
              </a:rPr>
              <a:t>Priorizado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CO" sz="2400" b="1" i="1" dirty="0" smtClean="0">
                <a:latin typeface="Arial" charset="0"/>
                <a:ea typeface="Arial" charset="0"/>
                <a:cs typeface="Arial" charset="0"/>
              </a:rPr>
              <a:t>Entendible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2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 smtClean="0">
                <a:solidFill>
                  <a:srgbClr val="095195"/>
                </a:solidFill>
              </a:rPr>
              <a:t>Ceremonia - Refinamiento de Product </a:t>
            </a:r>
            <a:r>
              <a:rPr lang="es-CO" b="1" dirty="0" err="1" smtClean="0">
                <a:solidFill>
                  <a:srgbClr val="095195"/>
                </a:solidFill>
              </a:rPr>
              <a:t>Backlog</a:t>
            </a:r>
            <a:endParaRPr lang="es-CO" b="1" dirty="0">
              <a:solidFill>
                <a:srgbClr val="095195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342" y="1355492"/>
            <a:ext cx="3075091" cy="28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6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670" y="30063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rgbClr val="095195"/>
                </a:solidFill>
              </a:rPr>
              <a:t>Sprint </a:t>
            </a:r>
            <a:r>
              <a:rPr lang="en-US" dirty="0" err="1">
                <a:solidFill>
                  <a:srgbClr val="095195"/>
                </a:solidFill>
              </a:rPr>
              <a:t>Planing</a:t>
            </a:r>
            <a:r>
              <a:rPr lang="en-US" dirty="0">
                <a:solidFill>
                  <a:srgbClr val="095195"/>
                </a:solidFill>
              </a:rPr>
              <a:t>?</a:t>
            </a:r>
            <a:endParaRPr lang="es-CO" dirty="0">
              <a:solidFill>
                <a:srgbClr val="095195"/>
              </a:solidFill>
            </a:endParaRPr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211670" y="840315"/>
            <a:ext cx="7568587" cy="904729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El equipo selecciona los temas a partir del Product </a:t>
            </a:r>
            <a:r>
              <a:rPr lang="es-ES" dirty="0" err="1"/>
              <a:t>Backlog</a:t>
            </a:r>
            <a:r>
              <a:rPr lang="es-ES" dirty="0"/>
              <a:t> que pueden</a:t>
            </a:r>
            <a:endParaRPr lang="en-US" dirty="0"/>
          </a:p>
          <a:p>
            <a:r>
              <a:rPr lang="es-CO" dirty="0" smtClean="0"/>
              <a:t>Se crea el Sprint </a:t>
            </a:r>
            <a:r>
              <a:rPr lang="es-CO" dirty="0" err="1" smtClean="0"/>
              <a:t>Backlog</a:t>
            </a:r>
            <a:endParaRPr lang="es-CO" dirty="0" smtClean="0"/>
          </a:p>
          <a:p>
            <a:r>
              <a:rPr lang="en-US" dirty="0" smtClean="0"/>
              <a:t>Se </a:t>
            </a:r>
            <a:r>
              <a:rPr lang="es-CO" dirty="0" smtClean="0"/>
              <a:t>identifican tareas y cada una es estimada</a:t>
            </a:r>
            <a:endParaRPr lang="es-CO" dirty="0"/>
          </a:p>
          <a:p>
            <a:endParaRPr lang="en-US" dirty="0"/>
          </a:p>
          <a:p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825822" y="1944143"/>
            <a:ext cx="3329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Parte uno: ¿Qué trabajo será realizado?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037" y="2443324"/>
            <a:ext cx="3049364" cy="2384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656997" y="1915474"/>
            <a:ext cx="420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Parte dos: ¿Cómo será realizado el trabajo?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997" b="4942"/>
          <a:stretch/>
        </p:blipFill>
        <p:spPr>
          <a:xfrm>
            <a:off x="4987572" y="2443324"/>
            <a:ext cx="2883058" cy="21120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485900" y="127415"/>
            <a:ext cx="6172200" cy="857250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>
                <a:solidFill>
                  <a:srgbClr val="095195"/>
                </a:solidFill>
              </a:rPr>
              <a:t>Artefacto - Kanban</a:t>
            </a:r>
            <a:endParaRPr lang="es-ES" b="1" dirty="0">
              <a:solidFill>
                <a:srgbClr val="095195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763107" y="1024561"/>
            <a:ext cx="5899758" cy="559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13" dirty="0"/>
              <a:t> </a:t>
            </a:r>
          </a:p>
          <a:p>
            <a:r>
              <a:rPr lang="es-CO" sz="1013" dirty="0"/>
              <a:t/>
            </a:r>
            <a:br>
              <a:rPr lang="es-CO" sz="1013" dirty="0"/>
            </a:br>
            <a:endParaRPr lang="es-CO" sz="1013" dirty="0"/>
          </a:p>
        </p:txBody>
      </p:sp>
      <p:pic>
        <p:nvPicPr>
          <p:cNvPr id="1026" name="Picture 2" descr="Resultado de imagen para kanb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8"/>
          <a:stretch/>
        </p:blipFill>
        <p:spPr bwMode="auto">
          <a:xfrm>
            <a:off x="1141111" y="984665"/>
            <a:ext cx="7143750" cy="3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45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292601" y="3468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Iteración </a:t>
            </a:r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76423" y="2494721"/>
            <a:ext cx="338470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Refinamiento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Priorización </a:t>
            </a:r>
            <a:r>
              <a:rPr lang="es-CO" sz="2800" dirty="0" err="1">
                <a:solidFill>
                  <a:srgbClr val="095195"/>
                </a:solidFill>
              </a:rPr>
              <a:t>B</a:t>
            </a:r>
            <a:r>
              <a:rPr lang="es-CO" sz="2800" dirty="0" err="1" smtClean="0">
                <a:solidFill>
                  <a:srgbClr val="095195"/>
                </a:solidFill>
              </a:rPr>
              <a:t>acklog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>
              <a:solidFill>
                <a:srgbClr val="095195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1817967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Equipo 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292600" y="1795751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Product Owner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56204" y="2358169"/>
            <a:ext cx="32621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5</a:t>
            </a:r>
            <a:r>
              <a:rPr lang="es-CO" sz="2800" dirty="0" smtClean="0">
                <a:solidFill>
                  <a:srgbClr val="095195"/>
                </a:solidFill>
              </a:rPr>
              <a:t>  min </a:t>
            </a:r>
            <a:r>
              <a:rPr lang="es-CO" sz="2800" dirty="0" err="1" smtClean="0">
                <a:solidFill>
                  <a:srgbClr val="095195"/>
                </a:solidFill>
              </a:rPr>
              <a:t>Inception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 refinamiento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3 min Planeación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7</a:t>
            </a:r>
            <a:r>
              <a:rPr lang="es-CO" sz="2800" dirty="0" smtClean="0">
                <a:solidFill>
                  <a:srgbClr val="095195"/>
                </a:solidFill>
              </a:rPr>
              <a:t> construcción</a:t>
            </a:r>
          </a:p>
          <a:p>
            <a:endParaRPr lang="es-CO" sz="2800" dirty="0">
              <a:solidFill>
                <a:srgbClr val="0951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9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315191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del juego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757214"/>
          </a:xfrm>
        </p:spPr>
        <p:txBody>
          <a:bodyPr>
            <a:normAutofit/>
          </a:bodyPr>
          <a:lstStyle/>
          <a:p>
            <a:pPr algn="r"/>
            <a:r>
              <a:rPr lang="es-CO" b="1" dirty="0" smtClean="0">
                <a:solidFill>
                  <a:srgbClr val="095195"/>
                </a:solidFill>
              </a:rPr>
              <a:t>Ceremonia - </a:t>
            </a:r>
            <a:r>
              <a:rPr lang="es-CO" b="1" dirty="0" err="1" smtClean="0">
                <a:solidFill>
                  <a:srgbClr val="095195"/>
                </a:solidFill>
              </a:rPr>
              <a:t>Daily</a:t>
            </a:r>
            <a:endParaRPr lang="es-CO" b="1" dirty="0">
              <a:solidFill>
                <a:srgbClr val="095195"/>
              </a:solidFill>
            </a:endParaRP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255641" y="917853"/>
            <a:ext cx="8596668" cy="904729"/>
          </a:xfrm>
        </p:spPr>
        <p:txBody>
          <a:bodyPr>
            <a:normAutofit/>
          </a:bodyPr>
          <a:lstStyle/>
          <a:p>
            <a:r>
              <a:rPr lang="es-CO" dirty="0"/>
              <a:t>Reunión diaria de sincronización del equipo </a:t>
            </a:r>
          </a:p>
          <a:p>
            <a:pPr marL="0" indent="0">
              <a:buNone/>
            </a:pPr>
            <a:endParaRPr lang="es-CO" dirty="0"/>
          </a:p>
        </p:txBody>
      </p:sp>
      <p:grpSp>
        <p:nvGrpSpPr>
          <p:cNvPr id="6" name="Grupo 5"/>
          <p:cNvGrpSpPr/>
          <p:nvPr/>
        </p:nvGrpSpPr>
        <p:grpSpPr>
          <a:xfrm>
            <a:off x="203775" y="1401811"/>
            <a:ext cx="1279277" cy="1453083"/>
            <a:chOff x="1356698" y="2186403"/>
            <a:chExt cx="1740396" cy="1959274"/>
          </a:xfrm>
        </p:grpSpPr>
        <p:pic>
          <p:nvPicPr>
            <p:cNvPr id="7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/>
            <p:cNvSpPr txBox="1"/>
            <p:nvPr/>
          </p:nvSpPr>
          <p:spPr>
            <a:xfrm>
              <a:off x="1412017" y="3772184"/>
              <a:ext cx="1466067" cy="37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200" dirty="0">
                  <a:latin typeface="Comic Sans MS" panose="030F0702030302020204" pitchFamily="66" charset="0"/>
                </a:rPr>
                <a:t>15 MINUTOS</a:t>
              </a:r>
            </a:p>
          </p:txBody>
        </p:sp>
      </p:grpSp>
      <p:pic>
        <p:nvPicPr>
          <p:cNvPr id="9" name="Picture 6" descr="http://www.becominganagilearchitect.com/uploads/posts/150720_daily_scrum/daily_scrum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47" y="1238696"/>
            <a:ext cx="4572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lamada ovalada 9"/>
          <p:cNvSpPr/>
          <p:nvPr/>
        </p:nvSpPr>
        <p:spPr>
          <a:xfrm>
            <a:off x="5612192" y="1429670"/>
            <a:ext cx="1662193" cy="867051"/>
          </a:xfrm>
          <a:prstGeom prst="wedgeEllipseCallout">
            <a:avLst>
              <a:gd name="adj1" fmla="val -40917"/>
              <a:gd name="adj2" fmla="val 4743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hice </a:t>
            </a:r>
            <a:r>
              <a:rPr lang="es-CO" b="1" dirty="0">
                <a:solidFill>
                  <a:schemeClr val="tx1"/>
                </a:solidFill>
              </a:rPr>
              <a:t>ayer?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11" name="Llamada ovalada 10"/>
          <p:cNvSpPr/>
          <p:nvPr/>
        </p:nvSpPr>
        <p:spPr>
          <a:xfrm>
            <a:off x="6076056" y="2716394"/>
            <a:ext cx="1662193" cy="1080044"/>
          </a:xfrm>
          <a:prstGeom prst="wedgeEllipseCallout">
            <a:avLst>
              <a:gd name="adj1" fmla="val -59254"/>
              <a:gd name="adj2" fmla="val -359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voy Hacer Hoy</a:t>
            </a:r>
            <a:r>
              <a:rPr lang="es-CO" b="1" dirty="0">
                <a:solidFill>
                  <a:schemeClr val="tx1"/>
                </a:solidFill>
              </a:rPr>
              <a:t>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12" name="Llamada ovalada 11"/>
          <p:cNvSpPr/>
          <p:nvPr/>
        </p:nvSpPr>
        <p:spPr>
          <a:xfrm>
            <a:off x="6060409" y="3984213"/>
            <a:ext cx="2142658" cy="969424"/>
          </a:xfrm>
          <a:prstGeom prst="wedgeEllipseCallout">
            <a:avLst>
              <a:gd name="adj1" fmla="val -56634"/>
              <a:gd name="adj2" fmla="val -5635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</a:t>
            </a:r>
            <a:r>
              <a:rPr lang="es-CO" b="1" dirty="0">
                <a:solidFill>
                  <a:schemeClr val="tx1"/>
                </a:solidFill>
              </a:rPr>
              <a:t>impedimento Tengo?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3294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896567"/>
          </a:xfrm>
        </p:spPr>
        <p:txBody>
          <a:bodyPr>
            <a:normAutofit/>
          </a:bodyPr>
          <a:lstStyle/>
          <a:p>
            <a:pPr algn="r"/>
            <a:r>
              <a:rPr lang="es-CO" dirty="0" smtClean="0">
                <a:solidFill>
                  <a:srgbClr val="095195"/>
                </a:solidFill>
              </a:rPr>
              <a:t>Ceremonia - Sprint</a:t>
            </a:r>
            <a:endParaRPr lang="es-CO" dirty="0">
              <a:solidFill>
                <a:srgbClr val="095195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88147" y="952624"/>
            <a:ext cx="799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333333"/>
                </a:solidFill>
                <a:latin typeface="Roboto"/>
              </a:rPr>
              <a:t>El </a:t>
            </a:r>
            <a:r>
              <a:rPr lang="es-CO" b="1" dirty="0">
                <a:solidFill>
                  <a:srgbClr val="EC4C51"/>
                </a:solidFill>
                <a:latin typeface="Roboto"/>
                <a:hlinkClick r:id="rId2" tooltip="Sprint"/>
              </a:rPr>
              <a:t>Sprint</a:t>
            </a:r>
            <a:r>
              <a:rPr lang="es-CO" b="1" dirty="0">
                <a:solidFill>
                  <a:srgbClr val="333333"/>
                </a:solidFill>
                <a:latin typeface="Roboto"/>
              </a:rPr>
              <a:t> o Iteración (o Ciclo) es el Evento más importante y primario de la metodología Scrum.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247" y="2181277"/>
            <a:ext cx="6809014" cy="2533650"/>
          </a:xfrm>
          <a:prstGeom prst="rect">
            <a:avLst/>
          </a:prstGeom>
        </p:spPr>
      </p:pic>
      <p:pic>
        <p:nvPicPr>
          <p:cNvPr id="7" name="Picture 2" descr="Resultado de imagen para calendario garabato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t="18710" r="22823" b="23195"/>
          <a:stretch/>
        </p:blipFill>
        <p:spPr bwMode="auto">
          <a:xfrm>
            <a:off x="758047" y="1849191"/>
            <a:ext cx="1422400" cy="14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para objetivo garabat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 t="8022" r="9359" b="10990"/>
          <a:stretch/>
        </p:blipFill>
        <p:spPr bwMode="auto">
          <a:xfrm>
            <a:off x="5654420" y="1979637"/>
            <a:ext cx="138430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716585" y="3234100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latin typeface="Comic Sans MS" panose="030F0702030302020204" pitchFamily="66" charset="0"/>
              </a:rPr>
              <a:t>Tiempo Fijo</a:t>
            </a:r>
          </a:p>
          <a:p>
            <a:r>
              <a:rPr lang="es-CO" sz="1400" b="1" dirty="0">
                <a:latin typeface="Comic Sans MS" panose="030F0702030302020204" pitchFamily="66" charset="0"/>
              </a:rPr>
              <a:t>1 – 4 Semanas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997259" y="2498818"/>
            <a:ext cx="1408593" cy="64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b="1" dirty="0">
                <a:latin typeface="Verdana" panose="020B0604030504040204" pitchFamily="34" charset="0"/>
              </a:rPr>
              <a:t>No se puede cambiar los objetivos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5613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95195"/>
                </a:solidFill>
              </a:rPr>
              <a:t>Sprint Review</a:t>
            </a:r>
            <a:endParaRPr lang="es-ES" dirty="0">
              <a:solidFill>
                <a:srgbClr val="095195"/>
              </a:solidFill>
            </a:endParaRPr>
          </a:p>
        </p:txBody>
      </p:sp>
      <p:pic>
        <p:nvPicPr>
          <p:cNvPr id="5" name="Picture 2" descr="Resultado de imagen de sprint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0337"/>
            <a:ext cx="4393118" cy="329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5054422" y="1773968"/>
            <a:ext cx="4008340" cy="237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31" indent="-283453">
              <a:lnSpc>
                <a:spcPct val="90000"/>
              </a:lnSpc>
              <a:buFont typeface="Wingdings 2"/>
              <a:buChar char=""/>
              <a:defRPr/>
            </a:pPr>
            <a:r>
              <a:rPr lang="es-CO" dirty="0"/>
              <a:t>El equipo presenta lo realizado durante el sprint  demo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Todo el equipo participa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Se invita a todo el mundo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La funcionalidad que no esta “completada” no puede ser presentada</a:t>
            </a:r>
          </a:p>
        </p:txBody>
      </p:sp>
    </p:spTree>
    <p:extLst>
      <p:ext uri="{BB962C8B-B14F-4D97-AF65-F5344CB8AC3E}">
        <p14:creationId xmlns:p14="http://schemas.microsoft.com/office/powerpoint/2010/main" val="165230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74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95195"/>
                </a:solidFill>
              </a:rPr>
              <a:t>Retrospective</a:t>
            </a:r>
            <a:endParaRPr lang="es-ES" dirty="0">
              <a:solidFill>
                <a:srgbClr val="095195"/>
              </a:solidFill>
            </a:endParaRPr>
          </a:p>
        </p:txBody>
      </p:sp>
      <p:pic>
        <p:nvPicPr>
          <p:cNvPr id="5" name="Picture 2" descr="Resultado de imagen para retrospective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1" y="597238"/>
            <a:ext cx="3920088" cy="29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mejora contin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23" y="1060630"/>
            <a:ext cx="2147992" cy="205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138765962"/>
              </p:ext>
            </p:extLst>
          </p:nvPr>
        </p:nvGraphicFramePr>
        <p:xfrm>
          <a:off x="1377067" y="3277694"/>
          <a:ext cx="3914624" cy="187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7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292601" y="3468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Iteración 3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76423" y="2494721"/>
            <a:ext cx="33782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Refinamiento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Priorización </a:t>
            </a:r>
            <a:r>
              <a:rPr lang="es-CO" sz="2800" dirty="0" err="1" smtClean="0">
                <a:solidFill>
                  <a:srgbClr val="095195"/>
                </a:solidFill>
              </a:rPr>
              <a:t>backlog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>
              <a:solidFill>
                <a:srgbClr val="095195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1817967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Equipo 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292600" y="1795751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Product Owner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56204" y="2358169"/>
            <a:ext cx="33618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3 min Planeación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7</a:t>
            </a:r>
            <a:r>
              <a:rPr lang="es-CO" sz="2800" dirty="0" smtClean="0">
                <a:solidFill>
                  <a:srgbClr val="095195"/>
                </a:solidFill>
              </a:rPr>
              <a:t> construcción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2 min </a:t>
            </a:r>
            <a:r>
              <a:rPr lang="es-CO" sz="2800" dirty="0" err="1" smtClean="0">
                <a:solidFill>
                  <a:srgbClr val="095195"/>
                </a:solidFill>
              </a:rPr>
              <a:t>Review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3</a:t>
            </a:r>
            <a:r>
              <a:rPr lang="es-CO" sz="2800" dirty="0" smtClean="0">
                <a:solidFill>
                  <a:srgbClr val="095195"/>
                </a:solidFill>
              </a:rPr>
              <a:t> min Retrospectiva</a:t>
            </a:r>
          </a:p>
          <a:p>
            <a:endParaRPr lang="es-CO" sz="2800" dirty="0">
              <a:solidFill>
                <a:srgbClr val="0951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292601" y="3468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Iteración 4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1817967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Equipo 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56204" y="2358169"/>
            <a:ext cx="61335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3</a:t>
            </a:r>
            <a:r>
              <a:rPr lang="es-CO" sz="2800" dirty="0" smtClean="0">
                <a:solidFill>
                  <a:srgbClr val="095195"/>
                </a:solidFill>
              </a:rPr>
              <a:t> min Planeación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7 construcción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3</a:t>
            </a:r>
            <a:r>
              <a:rPr lang="es-CO" sz="2800" dirty="0" smtClean="0">
                <a:solidFill>
                  <a:srgbClr val="095195"/>
                </a:solidFill>
              </a:rPr>
              <a:t> min </a:t>
            </a:r>
            <a:r>
              <a:rPr lang="es-CO" sz="2800" dirty="0" err="1" smtClean="0">
                <a:solidFill>
                  <a:srgbClr val="095195"/>
                </a:solidFill>
              </a:rPr>
              <a:t>Review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2 min Retrospectiva</a:t>
            </a:r>
          </a:p>
          <a:p>
            <a:endParaRPr lang="es-CO" sz="2800" dirty="0">
              <a:solidFill>
                <a:srgbClr val="0951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97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463801" y="22010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Conclusiones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4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2"/>
            <a:ext cx="9144000" cy="51435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5400" b="1" dirty="0">
                <a:solidFill>
                  <a:srgbClr val="E83B91"/>
                </a:solidFill>
                <a:latin typeface="Arial Black" charset="0"/>
                <a:ea typeface="Arial Black" charset="0"/>
                <a:cs typeface="Arial Black" charset="0"/>
              </a:rPr>
              <a:t>GRACIAS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589577" y="4274520"/>
            <a:ext cx="3662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</a:p>
          <a:p>
            <a:pPr algn="ctr"/>
            <a:r>
              <a:rPr lang="es-CO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Transformando Sueños en Realidad </a:t>
            </a:r>
            <a:endParaRPr lang="es-CO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 </a:t>
            </a:r>
            <a:endParaRPr lang="es-CO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1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1646" y="137408"/>
            <a:ext cx="638353" cy="638353"/>
          </a:xfrm>
          <a:prstGeom prst="rect">
            <a:avLst/>
          </a:prstGeom>
        </p:spPr>
      </p:pic>
      <p:sp>
        <p:nvSpPr>
          <p:cNvPr id="94" name="Rectángulo 93">
            <a:extLst>
              <a:ext uri="{FF2B5EF4-FFF2-40B4-BE49-F238E27FC236}">
                <a16:creationId xmlns:a16="http://schemas.microsoft.com/office/drawing/2014/main" id="{511C36A1-E95C-4B16-9ED5-EC60EC3197CB}"/>
              </a:ext>
            </a:extLst>
          </p:cNvPr>
          <p:cNvSpPr/>
          <p:nvPr/>
        </p:nvSpPr>
        <p:spPr>
          <a:xfrm>
            <a:off x="5399011" y="283271"/>
            <a:ext cx="2627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</a:t>
            </a:r>
            <a:r>
              <a:rPr lang="es-CO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eglas</a:t>
            </a:r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del juego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55" y="1123824"/>
            <a:ext cx="7218290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7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135931" y="2113724"/>
            <a:ext cx="3530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 smtClean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Algo esta Cambiando</a:t>
            </a:r>
            <a:endParaRPr lang="es-CO" sz="24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491317" y="549096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Hicieron las Cosas Diferentes</a:t>
            </a:r>
          </a:p>
        </p:txBody>
      </p:sp>
      <p:pic>
        <p:nvPicPr>
          <p:cNvPr id="10" name="Picture 4" descr="Resultado de imagen para escuchar">
            <a:extLst>
              <a:ext uri="{FF2B5EF4-FFF2-40B4-BE49-F238E27FC236}">
                <a16:creationId xmlns:a16="http://schemas.microsoft.com/office/drawing/2014/main" id="{AE2FFE7F-EC1C-4998-8148-6CCA8E71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316" y="1792943"/>
            <a:ext cx="3598747" cy="241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experimento">
            <a:extLst>
              <a:ext uri="{FF2B5EF4-FFF2-40B4-BE49-F238E27FC236}">
                <a16:creationId xmlns:a16="http://schemas.microsoft.com/office/drawing/2014/main" id="{24D7438B-4A4E-4F4E-9A65-E72DA647C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4" y="1792942"/>
            <a:ext cx="3830643" cy="24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70EE3CB-787C-DF46-B0DD-7F3430CAE9CE}"/>
              </a:ext>
            </a:extLst>
          </p:cNvPr>
          <p:cNvSpPr/>
          <p:nvPr/>
        </p:nvSpPr>
        <p:spPr>
          <a:xfrm>
            <a:off x="475129" y="1622613"/>
            <a:ext cx="8157883" cy="2770094"/>
          </a:xfrm>
          <a:prstGeom prst="rect">
            <a:avLst/>
          </a:prstGeom>
          <a:noFill/>
          <a:ln w="9525">
            <a:solidFill>
              <a:srgbClr val="944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ED6D2-DCCD-4D68-B07C-E4703FFC8C1B}"/>
              </a:ext>
            </a:extLst>
          </p:cNvPr>
          <p:cNvSpPr txBox="1"/>
          <p:nvPr/>
        </p:nvSpPr>
        <p:spPr>
          <a:xfrm>
            <a:off x="1421106" y="4467258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Experimentaron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6A6AF5-D7D4-4359-8420-A1605252827C}"/>
              </a:ext>
            </a:extLst>
          </p:cNvPr>
          <p:cNvSpPr txBox="1"/>
          <p:nvPr/>
        </p:nvSpPr>
        <p:spPr>
          <a:xfrm>
            <a:off x="5279687" y="4467258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Escucharon al cliente</a:t>
            </a:r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651288" y="2275929"/>
            <a:ext cx="3998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i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“Una locura es hacer la misma cosa una y otra vez esperando obtener resultados diferentes si buscas resultados distintos, no hagas siempre lo mismo”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98" y="1472772"/>
            <a:ext cx="1936448" cy="25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795997" y="2747027"/>
            <a:ext cx="6366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i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Y porque sufrimos desarrollando software</a:t>
            </a:r>
            <a:endParaRPr lang="es-ES_tradnl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63" y="1657473"/>
            <a:ext cx="1502638" cy="9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22" name="Picture 2" descr="Resultado de imagen para dark va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29" y="1466851"/>
            <a:ext cx="6019784" cy="310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461155" y="1395168"/>
            <a:ext cx="6259398" cy="3280528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/>
          <p:cNvSpPr/>
          <p:nvPr/>
        </p:nvSpPr>
        <p:spPr>
          <a:xfrm>
            <a:off x="4134762" y="425986"/>
            <a:ext cx="4867835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642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PROYECTOS DARTH VADER</a:t>
            </a:r>
          </a:p>
        </p:txBody>
      </p:sp>
    </p:spTree>
    <p:extLst>
      <p:ext uri="{BB962C8B-B14F-4D97-AF65-F5344CB8AC3E}">
        <p14:creationId xmlns:p14="http://schemas.microsoft.com/office/powerpoint/2010/main" val="127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4687</TotalTime>
  <Words>362</Words>
  <Application>Microsoft Office PowerPoint</Application>
  <PresentationFormat>Presentación en pantalla (16:9)</PresentationFormat>
  <Paragraphs>101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9" baseType="lpstr">
      <vt:lpstr>Arial</vt:lpstr>
      <vt:lpstr>Arial Black</vt:lpstr>
      <vt:lpstr>Arial Hebrew Scholar</vt:lpstr>
      <vt:lpstr>Calibri</vt:lpstr>
      <vt:lpstr>Calibri Light</vt:lpstr>
      <vt:lpstr>Comic Sans MS</vt:lpstr>
      <vt:lpstr>Roboto</vt:lpstr>
      <vt:lpstr>Sniglet</vt:lpstr>
      <vt:lpstr>Tahoma</vt:lpstr>
      <vt:lpstr>Verdana</vt:lpstr>
      <vt:lpstr>Wingdings 2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Rol del Product Owner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Ceremonia - Refinamiento de Product Backlog</vt:lpstr>
      <vt:lpstr>Sprint Planing?</vt:lpstr>
      <vt:lpstr>Artefacto - Kanban</vt:lpstr>
      <vt:lpstr>Presentación de PowerPoint</vt:lpstr>
      <vt:lpstr>Ceremonia - Daily</vt:lpstr>
      <vt:lpstr>Ceremonia - Sprint</vt:lpstr>
      <vt:lpstr>Sprint Review</vt:lpstr>
      <vt:lpstr>Retrospective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Rene</cp:lastModifiedBy>
  <cp:revision>176</cp:revision>
  <dcterms:created xsi:type="dcterms:W3CDTF">2018-10-03T21:01:56Z</dcterms:created>
  <dcterms:modified xsi:type="dcterms:W3CDTF">2018-11-14T11:56:59Z</dcterms:modified>
</cp:coreProperties>
</file>